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Montserrat"/>
      <p:bold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5" roundtripDataSignature="AMtx7mhDcrfDcoM9dFZX6G5//hN+GhVz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bold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863798" y="2858214"/>
            <a:ext cx="7416403" cy="1402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빅데이터&amp;클라우드 모델 정의서 양식</a:t>
            </a:r>
            <a:endParaRPr b="0" i="0" sz="440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863798" y="4630936"/>
            <a:ext cx="7416403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본 양식은 빅데이터 및 클라우드 환경에서 사용되는 다양한 모델을 효율적으로 정의하고 관리하기 위해 제작되었습니다.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/>
          <p:nvPr/>
        </p:nvSpPr>
        <p:spPr>
          <a:xfrm>
            <a:off x="863800" y="2490675"/>
            <a:ext cx="7737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모델 정의서의 필요성과 목적</a:t>
            </a:r>
            <a:endParaRPr b="0" i="0" sz="4400" u="none" cap="none" strike="noStrike"/>
          </a:p>
        </p:txBody>
      </p:sp>
      <p:sp>
        <p:nvSpPr>
          <p:cNvPr id="57" name="Google Shape;57;p2"/>
          <p:cNvSpPr/>
          <p:nvPr/>
        </p:nvSpPr>
        <p:spPr>
          <a:xfrm>
            <a:off x="863798" y="3808928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명확한 모델 정의</a:t>
            </a:r>
            <a:endParaRPr b="0" i="0" sz="2200" u="none" cap="none" strike="noStrike"/>
          </a:p>
        </p:txBody>
      </p:sp>
      <p:sp>
        <p:nvSpPr>
          <p:cNvPr id="58" name="Google Shape;58;p2"/>
          <p:cNvSpPr/>
          <p:nvPr/>
        </p:nvSpPr>
        <p:spPr>
          <a:xfrm>
            <a:off x="863798" y="4406384"/>
            <a:ext cx="3898940" cy="1110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모델의 목표, 데이터, 알고리즘, 평가 지표 등을 명확하게 정의하여 오해를 방지하고 일관성을 유지합니다.</a:t>
            </a:r>
            <a:endParaRPr b="0" i="0" sz="1900" u="none" cap="none" strike="noStrike"/>
          </a:p>
        </p:txBody>
      </p:sp>
      <p:sp>
        <p:nvSpPr>
          <p:cNvPr id="59" name="Google Shape;59;p2"/>
          <p:cNvSpPr/>
          <p:nvPr/>
        </p:nvSpPr>
        <p:spPr>
          <a:xfrm>
            <a:off x="5372576" y="3808928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효율적인 모델 관리</a:t>
            </a:r>
            <a:endParaRPr b="0" i="0" sz="2200" u="none" cap="none" strike="noStrike"/>
          </a:p>
        </p:txBody>
      </p:sp>
      <p:sp>
        <p:nvSpPr>
          <p:cNvPr id="60" name="Google Shape;60;p2"/>
          <p:cNvSpPr/>
          <p:nvPr/>
        </p:nvSpPr>
        <p:spPr>
          <a:xfrm>
            <a:off x="5372576" y="4406384"/>
            <a:ext cx="3898940" cy="1110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모델의 개발, 배포, 운영, 모니터링, 개선 등 전반적인 라이프사이클 관리를 효율적으로 수행할 수 있도록 지원합니다.</a:t>
            </a:r>
            <a:endParaRPr b="0" i="0" sz="190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9881354" y="3808928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팀 협업 강화</a:t>
            </a:r>
            <a:endParaRPr b="0" i="0" sz="2200" u="none" cap="none" strike="noStrike"/>
          </a:p>
        </p:txBody>
      </p:sp>
      <p:sp>
        <p:nvSpPr>
          <p:cNvPr id="62" name="Google Shape;62;p2"/>
          <p:cNvSpPr/>
          <p:nvPr/>
        </p:nvSpPr>
        <p:spPr>
          <a:xfrm>
            <a:off x="9881354" y="4406384"/>
            <a:ext cx="3898940" cy="1110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모델 개발 및 운영에 참여하는 모든 이해관계자들이 모델에 대한 공통된 이해를 갖도록 하여 협업을 강화합니다.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/>
          <p:nvPr/>
        </p:nvSpPr>
        <p:spPr>
          <a:xfrm>
            <a:off x="6350200" y="982750"/>
            <a:ext cx="75585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모델 정의서의 주요 구성 요소</a:t>
            </a:r>
            <a:endParaRPr b="0" i="0" sz="4400" u="none" cap="none" strike="noStrike"/>
          </a:p>
        </p:txBody>
      </p:sp>
      <p:sp>
        <p:nvSpPr>
          <p:cNvPr id="70" name="Google Shape;70;p3"/>
          <p:cNvSpPr/>
          <p:nvPr/>
        </p:nvSpPr>
        <p:spPr>
          <a:xfrm>
            <a:off x="6350198" y="2054185"/>
            <a:ext cx="3584853" cy="2472928"/>
          </a:xfrm>
          <a:prstGeom prst="roundRect">
            <a:avLst>
              <a:gd fmla="val 149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6597015" y="2301002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모델 개요</a:t>
            </a:r>
            <a:endParaRPr b="0" i="0" sz="2200" u="none" cap="none" strike="noStrike"/>
          </a:p>
        </p:txBody>
      </p:sp>
      <p:sp>
        <p:nvSpPr>
          <p:cNvPr id="72" name="Google Shape;72;p3"/>
          <p:cNvSpPr/>
          <p:nvPr/>
        </p:nvSpPr>
        <p:spPr>
          <a:xfrm>
            <a:off x="6597015" y="2799636"/>
            <a:ext cx="3091220" cy="1110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모델의 이름, 목표, 배경, 범위, 적용 분야, 예상 결과 등을 간략하게 소개합니다.</a:t>
            </a:r>
            <a:endParaRPr b="0" i="0" sz="1900" u="none" cap="none" strike="noStrike"/>
          </a:p>
        </p:txBody>
      </p:sp>
      <p:sp>
        <p:nvSpPr>
          <p:cNvPr id="73" name="Google Shape;73;p3"/>
          <p:cNvSpPr/>
          <p:nvPr/>
        </p:nvSpPr>
        <p:spPr>
          <a:xfrm>
            <a:off x="10181868" y="2054185"/>
            <a:ext cx="3584853" cy="2472928"/>
          </a:xfrm>
          <a:prstGeom prst="roundRect">
            <a:avLst>
              <a:gd fmla="val 149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"/>
          <p:cNvSpPr/>
          <p:nvPr/>
        </p:nvSpPr>
        <p:spPr>
          <a:xfrm>
            <a:off x="10428684" y="2301002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데이터 정보</a:t>
            </a:r>
            <a:endParaRPr b="0" i="0" sz="2200" u="none" cap="none" strike="noStrike"/>
          </a:p>
        </p:txBody>
      </p:sp>
      <p:sp>
        <p:nvSpPr>
          <p:cNvPr id="75" name="Google Shape;75;p3"/>
          <p:cNvSpPr/>
          <p:nvPr/>
        </p:nvSpPr>
        <p:spPr>
          <a:xfrm>
            <a:off x="10428684" y="2799636"/>
            <a:ext cx="3091220" cy="14806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모델에 사용되는 데이터의 출처, 형식, 규모, 특징, 전처리 과정, 데이터 품질 등을 상세히 설명합니다.</a:t>
            </a:r>
            <a:endParaRPr b="0" i="0" sz="1900" u="none" cap="none" strike="noStrike"/>
          </a:p>
        </p:txBody>
      </p:sp>
      <p:sp>
        <p:nvSpPr>
          <p:cNvPr id="76" name="Google Shape;76;p3"/>
          <p:cNvSpPr/>
          <p:nvPr/>
        </p:nvSpPr>
        <p:spPr>
          <a:xfrm>
            <a:off x="6350198" y="4773930"/>
            <a:ext cx="3584853" cy="2472928"/>
          </a:xfrm>
          <a:prstGeom prst="roundRect">
            <a:avLst>
              <a:gd fmla="val 149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/>
          <p:nvPr/>
        </p:nvSpPr>
        <p:spPr>
          <a:xfrm>
            <a:off x="6597015" y="5020747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모델 알고리즘</a:t>
            </a:r>
            <a:endParaRPr b="0" i="0" sz="2200" u="none" cap="none" strike="noStrike"/>
          </a:p>
        </p:txBody>
      </p:sp>
      <p:sp>
        <p:nvSpPr>
          <p:cNvPr id="78" name="Google Shape;78;p3"/>
          <p:cNvSpPr/>
          <p:nvPr/>
        </p:nvSpPr>
        <p:spPr>
          <a:xfrm>
            <a:off x="6597015" y="5519380"/>
            <a:ext cx="3091220" cy="14806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모델에 사용되는 알고리즘의 종류, 파라미터, 학습 방식, 평가 지표 등을 자세히 기술합니다.</a:t>
            </a:r>
            <a:endParaRPr b="0" i="0" sz="1900" u="none" cap="none" strike="noStrike"/>
          </a:p>
        </p:txBody>
      </p:sp>
      <p:sp>
        <p:nvSpPr>
          <p:cNvPr id="79" name="Google Shape;79;p3"/>
          <p:cNvSpPr/>
          <p:nvPr/>
        </p:nvSpPr>
        <p:spPr>
          <a:xfrm>
            <a:off x="10181868" y="4773930"/>
            <a:ext cx="3584853" cy="2472928"/>
          </a:xfrm>
          <a:prstGeom prst="roundRect">
            <a:avLst>
              <a:gd fmla="val 149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"/>
          <p:cNvSpPr/>
          <p:nvPr/>
        </p:nvSpPr>
        <p:spPr>
          <a:xfrm>
            <a:off x="10428684" y="5020747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모델 평가</a:t>
            </a:r>
            <a:endParaRPr b="0" i="0" sz="2200" u="none" cap="none" strike="noStrike"/>
          </a:p>
        </p:txBody>
      </p:sp>
      <p:sp>
        <p:nvSpPr>
          <p:cNvPr id="81" name="Google Shape;81;p3"/>
          <p:cNvSpPr/>
          <p:nvPr/>
        </p:nvSpPr>
        <p:spPr>
          <a:xfrm>
            <a:off x="10428684" y="5519380"/>
            <a:ext cx="3091220" cy="1110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모델의 성능 평가 지표, 평가 방법, 결과 해석 등을 명확하게 제시합니다.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7" name="Google Shape;8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"/>
          <p:cNvSpPr/>
          <p:nvPr/>
        </p:nvSpPr>
        <p:spPr>
          <a:xfrm>
            <a:off x="6350200" y="925950"/>
            <a:ext cx="7794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데이터 입력 및 처리 절차 정의</a:t>
            </a:r>
            <a:endParaRPr b="0" i="0" sz="4400" u="none" cap="none" strike="noStrike"/>
          </a:p>
        </p:txBody>
      </p:sp>
      <p:sp>
        <p:nvSpPr>
          <p:cNvPr id="89" name="Google Shape;89;p4"/>
          <p:cNvSpPr/>
          <p:nvPr/>
        </p:nvSpPr>
        <p:spPr>
          <a:xfrm>
            <a:off x="6705124" y="1997393"/>
            <a:ext cx="30480" cy="5306139"/>
          </a:xfrm>
          <a:prstGeom prst="roundRect">
            <a:avLst>
              <a:gd fmla="val 121472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"/>
          <p:cNvSpPr/>
          <p:nvPr/>
        </p:nvSpPr>
        <p:spPr>
          <a:xfrm>
            <a:off x="6967537" y="2537460"/>
            <a:ext cx="863798" cy="30480"/>
          </a:xfrm>
          <a:prstGeom prst="roundRect">
            <a:avLst>
              <a:gd fmla="val 121472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6442710" y="2275046"/>
            <a:ext cx="555308" cy="555308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"/>
          <p:cNvSpPr/>
          <p:nvPr/>
        </p:nvSpPr>
        <p:spPr>
          <a:xfrm>
            <a:off x="6656070" y="2384346"/>
            <a:ext cx="128588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650"/>
              <a:buFont typeface="Montserrat"/>
              <a:buNone/>
            </a:pPr>
            <a:r>
              <a:rPr b="1" i="0" lang="en-US" sz="26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650" u="none" cap="none" strike="noStrike"/>
          </a:p>
        </p:txBody>
      </p:sp>
      <p:sp>
        <p:nvSpPr>
          <p:cNvPr id="93" name="Google Shape;93;p4"/>
          <p:cNvSpPr/>
          <p:nvPr/>
        </p:nvSpPr>
        <p:spPr>
          <a:xfrm>
            <a:off x="8077914" y="2244209"/>
            <a:ext cx="5688687" cy="3701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데이터 수집: 다양한 소스에서 데이터를 수집합니다.</a:t>
            </a:r>
            <a:endParaRPr b="0" i="0" sz="1900" u="none" cap="none" strike="noStrike"/>
          </a:p>
        </p:txBody>
      </p:sp>
      <p:sp>
        <p:nvSpPr>
          <p:cNvPr id="94" name="Google Shape;94;p4"/>
          <p:cNvSpPr/>
          <p:nvPr/>
        </p:nvSpPr>
        <p:spPr>
          <a:xfrm>
            <a:off x="6967537" y="3648075"/>
            <a:ext cx="863798" cy="30480"/>
          </a:xfrm>
          <a:prstGeom prst="roundRect">
            <a:avLst>
              <a:gd fmla="val 121472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"/>
          <p:cNvSpPr/>
          <p:nvPr/>
        </p:nvSpPr>
        <p:spPr>
          <a:xfrm>
            <a:off x="6442710" y="3385661"/>
            <a:ext cx="555308" cy="555308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"/>
          <p:cNvSpPr/>
          <p:nvPr/>
        </p:nvSpPr>
        <p:spPr>
          <a:xfrm>
            <a:off x="6622733" y="3494961"/>
            <a:ext cx="195263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650"/>
              <a:buFont typeface="Montserrat"/>
              <a:buNone/>
            </a:pPr>
            <a:r>
              <a:rPr b="1" i="0" lang="en-US" sz="26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650" u="none" cap="none" strike="noStrike"/>
          </a:p>
        </p:txBody>
      </p:sp>
      <p:sp>
        <p:nvSpPr>
          <p:cNvPr id="97" name="Google Shape;97;p4"/>
          <p:cNvSpPr/>
          <p:nvPr/>
        </p:nvSpPr>
        <p:spPr>
          <a:xfrm>
            <a:off x="8077914" y="3354824"/>
            <a:ext cx="5688687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데이터 정제: 불필요한 데이터를 제거하고 오류를 수정합니다.</a:t>
            </a:r>
            <a:endParaRPr b="0" i="0" sz="1900" u="none" cap="none" strike="noStrike"/>
          </a:p>
        </p:txBody>
      </p:sp>
      <p:sp>
        <p:nvSpPr>
          <p:cNvPr id="98" name="Google Shape;98;p4"/>
          <p:cNvSpPr/>
          <p:nvPr/>
        </p:nvSpPr>
        <p:spPr>
          <a:xfrm>
            <a:off x="6967537" y="5128855"/>
            <a:ext cx="863798" cy="30480"/>
          </a:xfrm>
          <a:prstGeom prst="roundRect">
            <a:avLst>
              <a:gd fmla="val 121472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6442710" y="4866442"/>
            <a:ext cx="555308" cy="555308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6622375" y="4975741"/>
            <a:ext cx="195858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650"/>
              <a:buFont typeface="Montserrat"/>
              <a:buNone/>
            </a:pPr>
            <a:r>
              <a:rPr b="1" i="0" lang="en-US" sz="26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65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8077914" y="4835604"/>
            <a:ext cx="5688687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데이터 변환: 모델에 적합하도록 데이터 형식을 변환합니다.</a:t>
            </a:r>
            <a:endParaRPr b="0" i="0" sz="1900" u="none" cap="none" strike="noStrike"/>
          </a:p>
        </p:txBody>
      </p:sp>
      <p:sp>
        <p:nvSpPr>
          <p:cNvPr id="102" name="Google Shape;102;p4"/>
          <p:cNvSpPr/>
          <p:nvPr/>
        </p:nvSpPr>
        <p:spPr>
          <a:xfrm>
            <a:off x="6967537" y="6609636"/>
            <a:ext cx="863798" cy="30480"/>
          </a:xfrm>
          <a:prstGeom prst="roundRect">
            <a:avLst>
              <a:gd fmla="val 121472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6442710" y="6347222"/>
            <a:ext cx="555308" cy="555308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6606064" y="6456521"/>
            <a:ext cx="228481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650"/>
              <a:buFont typeface="Montserrat"/>
              <a:buNone/>
            </a:pPr>
            <a:r>
              <a:rPr b="1" i="0" lang="en-US" sz="26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265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8077914" y="6316385"/>
            <a:ext cx="5688687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데이터 품질 검증: 데이터의 정확성, 완전성, 일관성 등을 검증합니다.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102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5"/>
          <p:cNvSpPr/>
          <p:nvPr/>
        </p:nvSpPr>
        <p:spPr>
          <a:xfrm>
            <a:off x="6267101" y="613400"/>
            <a:ext cx="74136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0"/>
              <a:buFont typeface="Montserrat"/>
              <a:buNone/>
            </a:pPr>
            <a:r>
              <a:rPr b="1" i="0" lang="en-US" sz="39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데이터 분석 및 예측 모델 정의</a:t>
            </a:r>
            <a:endParaRPr b="0" i="0" sz="3950" u="none" cap="none" strike="noStrike"/>
          </a:p>
        </p:txBody>
      </p:sp>
      <p:pic>
        <p:nvPicPr>
          <p:cNvPr descr="preencoded.png" id="113" name="Google Shape;11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7093" y="1581626"/>
            <a:ext cx="557570" cy="55757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/>
          <p:nvPr/>
        </p:nvSpPr>
        <p:spPr>
          <a:xfrm>
            <a:off x="6267093" y="2362200"/>
            <a:ext cx="2534841" cy="316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50"/>
              <a:buFont typeface="Montserrat"/>
              <a:buNone/>
            </a:pPr>
            <a:r>
              <a:rPr b="1" i="0" lang="en-US" sz="19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데이터 분석</a:t>
            </a:r>
            <a:endParaRPr b="0" i="0" sz="1950" u="none" cap="none" strike="noStrike"/>
          </a:p>
        </p:txBody>
      </p:sp>
      <p:sp>
        <p:nvSpPr>
          <p:cNvPr id="115" name="Google Shape;115;p5"/>
          <p:cNvSpPr/>
          <p:nvPr/>
        </p:nvSpPr>
        <p:spPr>
          <a:xfrm>
            <a:off x="6267093" y="2812852"/>
            <a:ext cx="7582614" cy="334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데이터의 통계적 특징, 패턴, 트렌드 등을 분석합니다.</a:t>
            </a:r>
            <a:endParaRPr b="0" i="0" sz="1750" u="none" cap="none" strike="noStrike"/>
          </a:p>
        </p:txBody>
      </p:sp>
      <p:pic>
        <p:nvPicPr>
          <p:cNvPr descr="preencoded.png" id="116" name="Google Shape;11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7093" y="3816668"/>
            <a:ext cx="557570" cy="55757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/>
          <p:nvPr/>
        </p:nvSpPr>
        <p:spPr>
          <a:xfrm>
            <a:off x="6267093" y="4597241"/>
            <a:ext cx="2534841" cy="316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50"/>
              <a:buFont typeface="Montserrat"/>
              <a:buNone/>
            </a:pPr>
            <a:r>
              <a:rPr b="1" i="0" lang="en-US" sz="19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예측 모델</a:t>
            </a:r>
            <a:endParaRPr b="0" i="0" sz="1950" u="none" cap="none" strike="noStrike"/>
          </a:p>
        </p:txBody>
      </p:sp>
      <p:sp>
        <p:nvSpPr>
          <p:cNvPr id="118" name="Google Shape;118;p5"/>
          <p:cNvSpPr/>
          <p:nvPr/>
        </p:nvSpPr>
        <p:spPr>
          <a:xfrm>
            <a:off x="6267093" y="5047893"/>
            <a:ext cx="7582614" cy="334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분석 결과를 바탕으로 미래를 예측하는 모델을 구축합니다.</a:t>
            </a:r>
            <a:endParaRPr b="0" i="0" sz="1750" u="none" cap="none" strike="noStrike"/>
          </a:p>
        </p:txBody>
      </p:sp>
      <p:pic>
        <p:nvPicPr>
          <p:cNvPr descr="preencoded.png" id="119" name="Google Shape;11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7093" y="6051709"/>
            <a:ext cx="557570" cy="55757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/>
          <p:nvPr/>
        </p:nvSpPr>
        <p:spPr>
          <a:xfrm>
            <a:off x="6267093" y="6832283"/>
            <a:ext cx="2534841" cy="316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50"/>
              <a:buFont typeface="Montserrat"/>
              <a:buNone/>
            </a:pPr>
            <a:r>
              <a:rPr b="1" i="0" lang="en-US" sz="19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머신러닝 기법</a:t>
            </a:r>
            <a:endParaRPr b="0" i="0" sz="1950" u="none" cap="none" strike="noStrike"/>
          </a:p>
        </p:txBody>
      </p:sp>
      <p:sp>
        <p:nvSpPr>
          <p:cNvPr id="121" name="Google Shape;121;p5"/>
          <p:cNvSpPr/>
          <p:nvPr/>
        </p:nvSpPr>
        <p:spPr>
          <a:xfrm>
            <a:off x="6267093" y="7282934"/>
            <a:ext cx="7582614" cy="334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857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데이터 패턴을 학습하여 예측 성능을 향상시키는 머신러닝 알고리즘을 적용합니다.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7" name="Google Shape;1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1024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"/>
          <p:cNvSpPr/>
          <p:nvPr/>
        </p:nvSpPr>
        <p:spPr>
          <a:xfrm>
            <a:off x="814877" y="3550450"/>
            <a:ext cx="73305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Montserrat"/>
              <a:buNone/>
            </a:pPr>
            <a:r>
              <a:rPr b="1" i="0" lang="en-US" sz="41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모델 운영 및 관리 방안 정의</a:t>
            </a:r>
            <a:endParaRPr b="0" i="0" sz="4150" u="none" cap="none" strike="noStrike"/>
          </a:p>
        </p:txBody>
      </p:sp>
      <p:pic>
        <p:nvPicPr>
          <p:cNvPr descr="preencoded.png" id="129" name="Google Shape;12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864" y="4561046"/>
            <a:ext cx="4333518" cy="93118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"/>
          <p:cNvSpPr/>
          <p:nvPr/>
        </p:nvSpPr>
        <p:spPr>
          <a:xfrm>
            <a:off x="1047631" y="5841444"/>
            <a:ext cx="2645569" cy="330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050"/>
              <a:buFont typeface="Montserrat"/>
              <a:buNone/>
            </a:pPr>
            <a:r>
              <a:rPr b="1" i="0" lang="en-US" sz="20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모델 배포</a:t>
            </a:r>
            <a:endParaRPr b="0" i="0" sz="2050" u="none" cap="none" strike="noStrike"/>
          </a:p>
        </p:txBody>
      </p:sp>
      <p:sp>
        <p:nvSpPr>
          <p:cNvPr id="131" name="Google Shape;131;p6"/>
          <p:cNvSpPr/>
          <p:nvPr/>
        </p:nvSpPr>
        <p:spPr>
          <a:xfrm>
            <a:off x="1047631" y="6311741"/>
            <a:ext cx="3867983" cy="698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개발된 모델을 클라우드 환경에 배포하여 실제 데이터에 적용합니다.</a:t>
            </a:r>
            <a:endParaRPr b="0" i="0" sz="1800" u="none" cap="none" strike="noStrike"/>
          </a:p>
        </p:txBody>
      </p:sp>
      <p:pic>
        <p:nvPicPr>
          <p:cNvPr descr="preencoded.png" id="132" name="Google Shape;13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8382" y="4561046"/>
            <a:ext cx="4333518" cy="93118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6"/>
          <p:cNvSpPr/>
          <p:nvPr/>
        </p:nvSpPr>
        <p:spPr>
          <a:xfrm>
            <a:off x="5381149" y="5841444"/>
            <a:ext cx="2645569" cy="330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050"/>
              <a:buFont typeface="Montserrat"/>
              <a:buNone/>
            </a:pPr>
            <a:r>
              <a:rPr b="1" i="0" lang="en-US" sz="20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모델 모니터링</a:t>
            </a:r>
            <a:endParaRPr b="0" i="0" sz="2050" u="none" cap="none" strike="noStrike"/>
          </a:p>
        </p:txBody>
      </p:sp>
      <p:sp>
        <p:nvSpPr>
          <p:cNvPr id="134" name="Google Shape;134;p6"/>
          <p:cNvSpPr/>
          <p:nvPr/>
        </p:nvSpPr>
        <p:spPr>
          <a:xfrm>
            <a:off x="5381149" y="6311741"/>
            <a:ext cx="3867983" cy="698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모델의 성능을 지속적으로 모니터링하여 문제 발생 시 빠르게 대응합니다.</a:t>
            </a:r>
            <a:endParaRPr b="0" i="0" sz="1800" u="none" cap="none" strike="noStrike"/>
          </a:p>
        </p:txBody>
      </p:sp>
      <p:pic>
        <p:nvPicPr>
          <p:cNvPr descr="preencoded.png" id="135" name="Google Shape;13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1899" y="4561046"/>
            <a:ext cx="4333518" cy="93118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>
            <a:off x="9714667" y="5841444"/>
            <a:ext cx="2645569" cy="330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050"/>
              <a:buFont typeface="Montserrat"/>
              <a:buNone/>
            </a:pPr>
            <a:r>
              <a:rPr b="1" i="0" lang="en-US" sz="20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모델 유지보수</a:t>
            </a:r>
            <a:endParaRPr b="0" i="0" sz="2050" u="none" cap="none" strike="noStrike"/>
          </a:p>
        </p:txBody>
      </p:sp>
      <p:sp>
        <p:nvSpPr>
          <p:cNvPr id="137" name="Google Shape;137;p6"/>
          <p:cNvSpPr/>
          <p:nvPr/>
        </p:nvSpPr>
        <p:spPr>
          <a:xfrm>
            <a:off x="9714667" y="6311741"/>
            <a:ext cx="3867983" cy="1047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새로운 데이터, 환경 변화, 성능 저하 등에 대응하여 모델을 업데이트하고 관리합니다.</a:t>
            </a:r>
            <a:endParaRPr b="0" i="0" sz="18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863800" y="2189200"/>
            <a:ext cx="8730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모델 성과 평가 및 개선 계획 수립</a:t>
            </a:r>
            <a:endParaRPr b="0" i="0" sz="4400" u="none" cap="none" strike="noStrike"/>
          </a:p>
        </p:txBody>
      </p:sp>
      <p:pic>
        <p:nvPicPr>
          <p:cNvPr descr="preencoded.png" id="144" name="Google Shape;14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902" y="3384113"/>
            <a:ext cx="2128957" cy="84427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"/>
          <p:cNvSpPr/>
          <p:nvPr/>
        </p:nvSpPr>
        <p:spPr>
          <a:xfrm>
            <a:off x="4030385" y="3664387"/>
            <a:ext cx="117872" cy="462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400" u="none" cap="none" strike="noStrike"/>
          </a:p>
        </p:txBody>
      </p:sp>
      <p:sp>
        <p:nvSpPr>
          <p:cNvPr id="146" name="Google Shape;146;p7"/>
          <p:cNvSpPr/>
          <p:nvPr/>
        </p:nvSpPr>
        <p:spPr>
          <a:xfrm>
            <a:off x="5400675" y="3630930"/>
            <a:ext cx="1097280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성과 지표</a:t>
            </a:r>
            <a:endParaRPr b="0" i="0" sz="2200" u="none" cap="none" strike="noStrike"/>
          </a:p>
        </p:txBody>
      </p:sp>
      <p:sp>
        <p:nvSpPr>
          <p:cNvPr id="147" name="Google Shape;147;p7"/>
          <p:cNvSpPr/>
          <p:nvPr/>
        </p:nvSpPr>
        <p:spPr>
          <a:xfrm>
            <a:off x="5215533" y="4243983"/>
            <a:ext cx="8489394" cy="15240"/>
          </a:xfrm>
          <a:prstGeom prst="roundRect">
            <a:avLst>
              <a:gd fmla="val 242945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8" name="Google Shape;14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0483" y="4290060"/>
            <a:ext cx="4257913" cy="84427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/>
          <p:nvPr/>
        </p:nvSpPr>
        <p:spPr>
          <a:xfrm>
            <a:off x="3999905" y="4480798"/>
            <a:ext cx="178951" cy="462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400" u="none" cap="none" strike="noStrike"/>
          </a:p>
        </p:txBody>
      </p:sp>
      <p:sp>
        <p:nvSpPr>
          <p:cNvPr id="150" name="Google Shape;150;p7"/>
          <p:cNvSpPr/>
          <p:nvPr/>
        </p:nvSpPr>
        <p:spPr>
          <a:xfrm>
            <a:off x="6465213" y="4536877"/>
            <a:ext cx="1097280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평가 방법</a:t>
            </a:r>
            <a:endParaRPr b="0" i="0" sz="2200" u="none" cap="none" strike="noStrike"/>
          </a:p>
        </p:txBody>
      </p:sp>
      <p:sp>
        <p:nvSpPr>
          <p:cNvPr id="151" name="Google Shape;151;p7"/>
          <p:cNvSpPr/>
          <p:nvPr/>
        </p:nvSpPr>
        <p:spPr>
          <a:xfrm>
            <a:off x="6280071" y="5149929"/>
            <a:ext cx="7424857" cy="15240"/>
          </a:xfrm>
          <a:prstGeom prst="roundRect">
            <a:avLst>
              <a:gd fmla="val 242945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2" name="Google Shape;15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5945" y="5196007"/>
            <a:ext cx="6386870" cy="84427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/>
          <p:nvPr/>
        </p:nvSpPr>
        <p:spPr>
          <a:xfrm>
            <a:off x="3999548" y="5386745"/>
            <a:ext cx="179546" cy="462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400" u="none" cap="none" strike="noStrike"/>
          </a:p>
        </p:txBody>
      </p:sp>
      <p:sp>
        <p:nvSpPr>
          <p:cNvPr id="154" name="Google Shape;154;p7"/>
          <p:cNvSpPr/>
          <p:nvPr/>
        </p:nvSpPr>
        <p:spPr>
          <a:xfrm>
            <a:off x="7529632" y="5442823"/>
            <a:ext cx="1097280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개선 계획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0" name="Google Shape;16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3281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8"/>
          <p:cNvSpPr/>
          <p:nvPr/>
        </p:nvSpPr>
        <p:spPr>
          <a:xfrm>
            <a:off x="6179953" y="544950"/>
            <a:ext cx="70530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Montserrat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모델 정의서 작성 시 고려 사항</a:t>
            </a:r>
            <a:endParaRPr b="0" i="0" sz="3500" u="none" cap="none" strike="noStrike"/>
          </a:p>
        </p:txBody>
      </p:sp>
      <p:sp>
        <p:nvSpPr>
          <p:cNvPr id="162" name="Google Shape;162;p8"/>
          <p:cNvSpPr/>
          <p:nvPr/>
        </p:nvSpPr>
        <p:spPr>
          <a:xfrm>
            <a:off x="6179939" y="1504117"/>
            <a:ext cx="7756922" cy="653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5100"/>
              <a:buFont typeface="Montserrat"/>
              <a:buNone/>
            </a:pPr>
            <a:r>
              <a:rPr b="1" i="0" lang="en-US" sz="51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5100" u="none" cap="none" strike="noStrike"/>
          </a:p>
        </p:txBody>
      </p:sp>
      <p:sp>
        <p:nvSpPr>
          <p:cNvPr id="163" name="Google Shape;163;p8"/>
          <p:cNvSpPr/>
          <p:nvPr/>
        </p:nvSpPr>
        <p:spPr>
          <a:xfrm>
            <a:off x="8932426" y="2405658"/>
            <a:ext cx="2251829" cy="281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50"/>
              <a:buFont typeface="Montserrat"/>
              <a:buNone/>
            </a:pPr>
            <a:r>
              <a:rPr b="1" i="0" lang="en-US" sz="17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명확성</a:t>
            </a:r>
            <a:endParaRPr b="0" i="0" sz="1750" u="none" cap="none" strike="noStrike"/>
          </a:p>
        </p:txBody>
      </p:sp>
      <p:sp>
        <p:nvSpPr>
          <p:cNvPr id="164" name="Google Shape;164;p8"/>
          <p:cNvSpPr/>
          <p:nvPr/>
        </p:nvSpPr>
        <p:spPr>
          <a:xfrm>
            <a:off x="6179939" y="2805827"/>
            <a:ext cx="7756922" cy="297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8387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550"/>
              <a:buFont typeface="Arial"/>
              <a:buNone/>
            </a:pPr>
            <a:r>
              <a:rPr b="0" i="0" lang="en-US" sz="155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모든 내용을 명확하고 간결하게 작성합니다.</a:t>
            </a:r>
            <a:endParaRPr b="0" i="0" sz="1550" u="none" cap="none" strike="noStrike"/>
          </a:p>
        </p:txBody>
      </p:sp>
      <p:sp>
        <p:nvSpPr>
          <p:cNvPr id="165" name="Google Shape;165;p8"/>
          <p:cNvSpPr/>
          <p:nvPr/>
        </p:nvSpPr>
        <p:spPr>
          <a:xfrm>
            <a:off x="6179939" y="3796546"/>
            <a:ext cx="7756922" cy="653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5100"/>
              <a:buFont typeface="Montserrat"/>
              <a:buNone/>
            </a:pPr>
            <a:r>
              <a:rPr b="1" i="0" lang="en-US" sz="51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5100" u="none" cap="none" strike="noStrike"/>
          </a:p>
        </p:txBody>
      </p:sp>
      <p:sp>
        <p:nvSpPr>
          <p:cNvPr id="166" name="Google Shape;166;p8"/>
          <p:cNvSpPr/>
          <p:nvPr/>
        </p:nvSpPr>
        <p:spPr>
          <a:xfrm>
            <a:off x="8932426" y="4698087"/>
            <a:ext cx="2251829" cy="281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50"/>
              <a:buFont typeface="Montserrat"/>
              <a:buNone/>
            </a:pPr>
            <a:r>
              <a:rPr b="1" i="0" lang="en-US" sz="17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일관성</a:t>
            </a:r>
            <a:endParaRPr b="0" i="0" sz="1750" u="none" cap="none" strike="noStrike"/>
          </a:p>
        </p:txBody>
      </p:sp>
      <p:sp>
        <p:nvSpPr>
          <p:cNvPr id="167" name="Google Shape;167;p8"/>
          <p:cNvSpPr/>
          <p:nvPr/>
        </p:nvSpPr>
        <p:spPr>
          <a:xfrm>
            <a:off x="6179939" y="5098256"/>
            <a:ext cx="7756922" cy="297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8387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550"/>
              <a:buFont typeface="Arial"/>
              <a:buNone/>
            </a:pPr>
            <a:r>
              <a:rPr b="0" i="0" lang="en-US" sz="155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용어, 표현, 스타일 등을 일관성 있게 유지합니다.</a:t>
            </a:r>
            <a:endParaRPr b="0" i="0" sz="1550" u="none" cap="none" strike="noStrike"/>
          </a:p>
        </p:txBody>
      </p:sp>
      <p:sp>
        <p:nvSpPr>
          <p:cNvPr id="168" name="Google Shape;168;p8"/>
          <p:cNvSpPr/>
          <p:nvPr/>
        </p:nvSpPr>
        <p:spPr>
          <a:xfrm>
            <a:off x="6179939" y="6088975"/>
            <a:ext cx="7756922" cy="653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5100"/>
              <a:buFont typeface="Montserrat"/>
              <a:buNone/>
            </a:pPr>
            <a:r>
              <a:rPr b="1" i="0" lang="en-US" sz="51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5100" u="none" cap="none" strike="noStrike"/>
          </a:p>
        </p:txBody>
      </p:sp>
      <p:sp>
        <p:nvSpPr>
          <p:cNvPr id="169" name="Google Shape;169;p8"/>
          <p:cNvSpPr/>
          <p:nvPr/>
        </p:nvSpPr>
        <p:spPr>
          <a:xfrm>
            <a:off x="8932426" y="6990517"/>
            <a:ext cx="2251829" cy="281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750"/>
              <a:buFont typeface="Montserrat"/>
              <a:buNone/>
            </a:pPr>
            <a:r>
              <a:rPr b="1" i="0" lang="en-US" sz="17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실용성</a:t>
            </a:r>
            <a:endParaRPr b="0" i="0" sz="1750" u="none" cap="none" strike="noStrike"/>
          </a:p>
        </p:txBody>
      </p:sp>
      <p:sp>
        <p:nvSpPr>
          <p:cNvPr id="170" name="Google Shape;170;p8"/>
          <p:cNvSpPr/>
          <p:nvPr/>
        </p:nvSpPr>
        <p:spPr>
          <a:xfrm>
            <a:off x="6179939" y="7390686"/>
            <a:ext cx="7756922" cy="297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8387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550"/>
              <a:buFont typeface="Arial"/>
              <a:buNone/>
            </a:pPr>
            <a:r>
              <a:rPr b="0" i="0" lang="en-US" sz="155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실제 모델 개발 및 운영에 도움이 되는 정보를 담습니다.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2024-12-18T07:00:29Z</dcterms:created>
  <dc:creator>PptxGenJS</dc:creator>
</cp:coreProperties>
</file>